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5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8/29/2016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8/29/2016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8/29/2016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8/29/2016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8/29/2016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STATISTICAL DATA ANALYSIS</a:t>
            </a:r>
            <a:endParaRPr lang="en-US" dirty="0"/>
          </a:p>
        </p:txBody>
      </p:sp>
      <p:sp>
        <p:nvSpPr>
          <p:cNvPr id="2" name="Title 1"/>
          <p:cNvSpPr>
            <a:spLocks noGrp="1"/>
          </p:cNvSpPr>
          <p:nvPr>
            <p:ph type="ctrTitle"/>
          </p:nvPr>
        </p:nvSpPr>
        <p:spPr/>
        <p:txBody>
          <a:bodyPr/>
          <a:lstStyle/>
          <a:p>
            <a:r>
              <a:rPr lang="en-US" dirty="0" smtClean="0"/>
              <a:t>UNIT 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pPr lvl="0"/>
            <a:r>
              <a:rPr lang="en-US" b="1" dirty="0" smtClean="0"/>
              <a:t>Two-tailed </a:t>
            </a:r>
            <a:r>
              <a:rPr lang="en-US" b="1" dirty="0" smtClean="0"/>
              <a:t>or one-tailed </a:t>
            </a:r>
            <a:r>
              <a:rPr lang="en-US" b="1" dirty="0" smtClean="0"/>
              <a:t>tests</a:t>
            </a:r>
            <a:endParaRPr lang="en-US" b="1" dirty="0"/>
          </a:p>
        </p:txBody>
      </p:sp>
      <p:sp>
        <p:nvSpPr>
          <p:cNvPr id="3" name="Content Placeholder 2"/>
          <p:cNvSpPr>
            <a:spLocks noGrp="1"/>
          </p:cNvSpPr>
          <p:nvPr>
            <p:ph sz="quarter" idx="1"/>
          </p:nvPr>
        </p:nvSpPr>
        <p:spPr/>
        <p:txBody>
          <a:bodyPr>
            <a:normAutofit fontScale="92500" lnSpcReduction="20000"/>
          </a:bodyPr>
          <a:lstStyle/>
          <a:p>
            <a:r>
              <a:rPr lang="en-US" dirty="0" smtClean="0"/>
              <a:t>In </a:t>
            </a:r>
            <a:r>
              <a:rPr lang="en-US" dirty="0" smtClean="0"/>
              <a:t>the context of decision-making, either</a:t>
            </a:r>
            <a:r>
              <a:rPr lang="en-US" b="1" i="1" dirty="0" smtClean="0"/>
              <a:t> </a:t>
            </a:r>
            <a:r>
              <a:rPr lang="en-US" dirty="0" smtClean="0"/>
              <a:t>accepting the N.H. or rejecting the N.H. based on the interpretation whether the calculated value is lower or higher than the table value, one must be sure whether it is a two-tailed or one-tailed test. It is the alternative hypothesis which decides whether a test is two-tailed or one-tailed. If the A.H. simply states that the means or variances or proportions are not equal, it is two –tailed; if the A.H. states either one is greater or lower than the other it becomes one-tailed test. Symbolically it can be represented as below ( in the case of comparing means)</a:t>
            </a:r>
          </a:p>
          <a:p>
            <a:r>
              <a:rPr lang="en-US" dirty="0" smtClean="0"/>
              <a:t>    </a:t>
            </a:r>
            <a:r>
              <a:rPr lang="en-US" dirty="0" smtClean="0"/>
              <a:t>Null </a:t>
            </a:r>
            <a:r>
              <a:rPr lang="en-US" dirty="0" smtClean="0"/>
              <a:t>Hypothesis : </a:t>
            </a:r>
            <a:r>
              <a:rPr lang="en-US" dirty="0" smtClean="0">
                <a:sym typeface="Symbol"/>
              </a:rPr>
              <a:t></a:t>
            </a:r>
            <a:r>
              <a:rPr lang="en-US" baseline="-25000" dirty="0" smtClean="0"/>
              <a:t>1</a:t>
            </a:r>
            <a:r>
              <a:rPr lang="en-US" dirty="0" smtClean="0"/>
              <a:t> = </a:t>
            </a:r>
            <a:r>
              <a:rPr lang="en-US" dirty="0" smtClean="0">
                <a:sym typeface="Symbol"/>
              </a:rPr>
              <a:t></a:t>
            </a:r>
            <a:r>
              <a:rPr lang="en-US" baseline="-25000" dirty="0" smtClean="0"/>
              <a:t>2</a:t>
            </a:r>
            <a:endParaRPr lang="en-US" dirty="0" smtClean="0"/>
          </a:p>
          <a:p>
            <a:r>
              <a:rPr lang="en-US" dirty="0" smtClean="0"/>
              <a:t>    If the A.H. is </a:t>
            </a:r>
            <a:r>
              <a:rPr lang="en-US" dirty="0" smtClean="0">
                <a:sym typeface="Symbol"/>
              </a:rPr>
              <a:t></a:t>
            </a:r>
            <a:r>
              <a:rPr lang="en-US" baseline="-25000" dirty="0" smtClean="0"/>
              <a:t>1</a:t>
            </a:r>
            <a:r>
              <a:rPr lang="en-US" dirty="0" smtClean="0"/>
              <a:t> ≠ </a:t>
            </a:r>
            <a:r>
              <a:rPr lang="en-US" dirty="0" smtClean="0">
                <a:sym typeface="Symbol"/>
              </a:rPr>
              <a:t></a:t>
            </a:r>
            <a:r>
              <a:rPr lang="en-US" baseline="-25000" dirty="0" smtClean="0"/>
              <a:t>2</a:t>
            </a:r>
            <a:r>
              <a:rPr lang="en-US" dirty="0" smtClean="0"/>
              <a:t>,</a:t>
            </a:r>
            <a:r>
              <a:rPr lang="en-US" baseline="-25000" dirty="0" smtClean="0"/>
              <a:t> </a:t>
            </a:r>
            <a:r>
              <a:rPr lang="en-US" dirty="0" smtClean="0"/>
              <a:t>it is two-tailed test</a:t>
            </a:r>
          </a:p>
          <a:p>
            <a:r>
              <a:rPr lang="en-US" dirty="0" smtClean="0"/>
              <a:t>    If the A.H. is </a:t>
            </a:r>
            <a:r>
              <a:rPr lang="en-US" dirty="0" smtClean="0">
                <a:sym typeface="Symbol"/>
              </a:rPr>
              <a:t></a:t>
            </a:r>
            <a:r>
              <a:rPr lang="en-US" baseline="-25000" dirty="0" smtClean="0"/>
              <a:t>1</a:t>
            </a:r>
            <a:r>
              <a:rPr lang="en-US" dirty="0" smtClean="0"/>
              <a:t>&gt;</a:t>
            </a:r>
            <a:r>
              <a:rPr lang="en-US" dirty="0" smtClean="0">
                <a:sym typeface="Symbol"/>
              </a:rPr>
              <a:t></a:t>
            </a:r>
            <a:r>
              <a:rPr lang="en-US" baseline="-25000" dirty="0" smtClean="0"/>
              <a:t>2 </a:t>
            </a:r>
            <a:r>
              <a:rPr lang="en-US" dirty="0" smtClean="0"/>
              <a:t>or </a:t>
            </a:r>
            <a:r>
              <a:rPr lang="en-US" dirty="0" smtClean="0">
                <a:sym typeface="Symbol"/>
              </a:rPr>
              <a:t></a:t>
            </a:r>
            <a:r>
              <a:rPr lang="en-US" baseline="-25000" dirty="0" smtClean="0"/>
              <a:t>1</a:t>
            </a:r>
            <a:r>
              <a:rPr lang="en-US" dirty="0" smtClean="0"/>
              <a:t>&lt;</a:t>
            </a:r>
            <a:r>
              <a:rPr lang="en-US" dirty="0" smtClean="0">
                <a:sym typeface="Symbol"/>
              </a:rPr>
              <a:t></a:t>
            </a:r>
            <a:r>
              <a:rPr lang="en-US" baseline="-25000" dirty="0" smtClean="0"/>
              <a:t>2 </a:t>
            </a:r>
            <a:r>
              <a:rPr lang="en-US" dirty="0" smtClean="0"/>
              <a:t>then it becomes a one-tailed test</a:t>
            </a:r>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en-US" sz="3200" b="1" dirty="0" smtClean="0"/>
              <a:t>Parametric </a:t>
            </a:r>
            <a:r>
              <a:rPr lang="en-US" sz="3200" b="1" dirty="0" err="1" smtClean="0"/>
              <a:t>vs</a:t>
            </a:r>
            <a:r>
              <a:rPr lang="en-US" sz="3200" b="1" dirty="0" smtClean="0"/>
              <a:t> Non- parametric tests </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a:buNone/>
            </a:pPr>
            <a:r>
              <a:rPr lang="en-US" sz="2800" dirty="0" smtClean="0"/>
              <a:t>	The </a:t>
            </a:r>
            <a:r>
              <a:rPr lang="en-US" sz="2800" dirty="0" smtClean="0"/>
              <a:t>tests of significance, in general, are grouped as parametric and non – parametric  (distribution free) tests. As the terms indicate, in parametric tests such as Z-test, t-test, F-test, ANOVA etc, relevant parameters of the population such as total no. of units or size of the population(N), mean of the population (µ) and variance (σ</a:t>
            </a:r>
            <a:r>
              <a:rPr lang="en-US" sz="2800" baseline="30000" dirty="0" smtClean="0"/>
              <a:t>2</a:t>
            </a:r>
            <a:r>
              <a:rPr lang="en-US" sz="2800" dirty="0" smtClean="0"/>
              <a:t>) or standard deviation (σ) are known. In the case of non-parametric tests the population parameters are inadequate.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     FORMULATION AND TESTING OF HYPOTHESES</a:t>
            </a:r>
            <a:endParaRPr lang="en-US" sz="2800" dirty="0"/>
          </a:p>
        </p:txBody>
      </p:sp>
      <p:sp>
        <p:nvSpPr>
          <p:cNvPr id="3" name="Content Placeholder 2"/>
          <p:cNvSpPr>
            <a:spLocks noGrp="1"/>
          </p:cNvSpPr>
          <p:nvPr>
            <p:ph sz="quarter" idx="1"/>
          </p:nvPr>
        </p:nvSpPr>
        <p:spPr/>
        <p:txBody>
          <a:bodyPr/>
          <a:lstStyle/>
          <a:p>
            <a:pPr>
              <a:buNone/>
            </a:pPr>
            <a:r>
              <a:rPr lang="en-US" dirty="0" smtClean="0"/>
              <a:t>	</a:t>
            </a:r>
          </a:p>
          <a:p>
            <a:pPr>
              <a:buNone/>
            </a:pPr>
            <a:r>
              <a:rPr lang="en-US" dirty="0" smtClean="0"/>
              <a:t>	Hypotheses are considered as the principal instrument in research. </a:t>
            </a:r>
          </a:p>
          <a:p>
            <a:pPr>
              <a:buNone/>
            </a:pPr>
            <a:r>
              <a:rPr lang="en-US" dirty="0" smtClean="0"/>
              <a:t>	Its main function is to suggest new experiments, observations or surveys. </a:t>
            </a:r>
          </a:p>
          <a:p>
            <a:pPr>
              <a:buNone/>
            </a:pPr>
            <a:r>
              <a:rPr lang="en-US" dirty="0" smtClean="0"/>
              <a:t>	In the case of experimental research testing of hypotheses is the major objective.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hypothesis?</a:t>
            </a:r>
            <a:endParaRPr lang="en-US" dirty="0"/>
          </a:p>
        </p:txBody>
      </p:sp>
      <p:sp>
        <p:nvSpPr>
          <p:cNvPr id="3" name="Content Placeholder 2"/>
          <p:cNvSpPr>
            <a:spLocks noGrp="1"/>
          </p:cNvSpPr>
          <p:nvPr>
            <p:ph sz="quarter" idx="1"/>
          </p:nvPr>
        </p:nvSpPr>
        <p:spPr/>
        <p:txBody>
          <a:bodyPr>
            <a:normAutofit fontScale="92500" lnSpcReduction="20000"/>
          </a:bodyPr>
          <a:lstStyle/>
          <a:p>
            <a:pPr lvl="0"/>
            <a:r>
              <a:rPr lang="en-US" dirty="0" smtClean="0"/>
              <a:t>Hypothesis could be a statement to be verified by survey, observation or experiment</a:t>
            </a:r>
          </a:p>
          <a:p>
            <a:pPr lvl="0"/>
            <a:r>
              <a:rPr lang="en-US" dirty="0" smtClean="0"/>
              <a:t>It could be a tentative solution to a problem of the researcher or a tentative answer to the researcher’s question to be verified by appropriate means</a:t>
            </a:r>
          </a:p>
          <a:p>
            <a:pPr lvl="0"/>
            <a:r>
              <a:rPr lang="en-US" dirty="0" smtClean="0"/>
              <a:t>It could be a tentative generalization, an assumption or a shrewd guess to be proved</a:t>
            </a:r>
          </a:p>
          <a:p>
            <a:pPr lvl="0"/>
            <a:r>
              <a:rPr lang="en-US" dirty="0" smtClean="0"/>
              <a:t>It could be a contextual statement of relation between two or more variables.</a:t>
            </a:r>
          </a:p>
          <a:p>
            <a:pPr lvl="0"/>
            <a:r>
              <a:rPr lang="en-US" dirty="0" smtClean="0"/>
              <a:t>It could be a proposition. Proposition is a statement about observable phenomena (concepts) that may be tested as true or false. When a proposition is formulated for empirical testing, it is called hypothesis. It’s a declarative statement, a hypothesis is of a tentative nature.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r>
              <a:rPr lang="en-US" b="1" dirty="0" smtClean="0"/>
              <a:t>Sources of hypotheses</a:t>
            </a:r>
            <a:endParaRPr lang="en-US" dirty="0"/>
          </a:p>
        </p:txBody>
      </p:sp>
      <p:sp>
        <p:nvSpPr>
          <p:cNvPr id="3" name="Content Placeholder 2"/>
          <p:cNvSpPr>
            <a:spLocks noGrp="1"/>
          </p:cNvSpPr>
          <p:nvPr>
            <p:ph sz="quarter" idx="1"/>
          </p:nvPr>
        </p:nvSpPr>
        <p:spPr>
          <a:xfrm>
            <a:off x="914400" y="990600"/>
            <a:ext cx="7772400" cy="5638800"/>
          </a:xfrm>
        </p:spPr>
        <p:txBody>
          <a:bodyPr>
            <a:normAutofit fontScale="62500" lnSpcReduction="20000"/>
          </a:bodyPr>
          <a:lstStyle/>
          <a:p>
            <a:pPr>
              <a:buNone/>
            </a:pPr>
            <a:r>
              <a:rPr lang="en-US" dirty="0" smtClean="0"/>
              <a:t>	As in the case of defining problem there are a few sources which help researchers formulating hypotheses.</a:t>
            </a:r>
          </a:p>
          <a:p>
            <a:pPr lvl="0"/>
            <a:r>
              <a:rPr lang="en-US" b="1" i="1" dirty="0" smtClean="0">
                <a:solidFill>
                  <a:srgbClr val="FF0000"/>
                </a:solidFill>
              </a:rPr>
              <a:t>Theory:</a:t>
            </a:r>
            <a:r>
              <a:rPr lang="en-US" b="1" dirty="0" smtClean="0">
                <a:solidFill>
                  <a:srgbClr val="FF0000"/>
                </a:solidFill>
              </a:rPr>
              <a:t> </a:t>
            </a:r>
            <a:r>
              <a:rPr lang="en-US" dirty="0" smtClean="0"/>
              <a:t>One can derive hypotheses from management theories. Take for example Abraham Maslow’s theory of hierarchy of need in motivation. Maslow suggested that the higher need comes to play when the lower need is satisfied. A hypothesis can be formulated relative to this theory as ‘In spirituality oriented people Maslow’s hierarchy of needs is not true’.</a:t>
            </a:r>
          </a:p>
          <a:p>
            <a:pPr lvl="0">
              <a:buNone/>
            </a:pPr>
            <a:endParaRPr lang="en-US" dirty="0" smtClean="0"/>
          </a:p>
          <a:p>
            <a:pPr lvl="0"/>
            <a:r>
              <a:rPr lang="en-US" b="1" i="1" dirty="0" smtClean="0">
                <a:solidFill>
                  <a:srgbClr val="FF0000"/>
                </a:solidFill>
              </a:rPr>
              <a:t>Observations:</a:t>
            </a:r>
            <a:r>
              <a:rPr lang="en-US" b="1" dirty="0" smtClean="0">
                <a:solidFill>
                  <a:srgbClr val="FF0000"/>
                </a:solidFill>
              </a:rPr>
              <a:t> </a:t>
            </a:r>
            <a:r>
              <a:rPr lang="en-US" dirty="0" smtClean="0"/>
              <a:t>Routine observations of price movement in the market place, employees’ </a:t>
            </a:r>
            <a:r>
              <a:rPr lang="en-US" dirty="0" err="1" smtClean="0"/>
              <a:t>behaviour</a:t>
            </a:r>
            <a:r>
              <a:rPr lang="en-US" dirty="0" smtClean="0"/>
              <a:t> on the job / off the job, the movement of </a:t>
            </a:r>
            <a:r>
              <a:rPr lang="en-US" dirty="0" err="1" smtClean="0"/>
              <a:t>sensex</a:t>
            </a:r>
            <a:r>
              <a:rPr lang="en-US" dirty="0" smtClean="0"/>
              <a:t> points and etc. may lead to new hypotheses   Example: The higher rate for organic produce is not related to lower production</a:t>
            </a:r>
          </a:p>
          <a:p>
            <a:pPr lvl="0">
              <a:buNone/>
            </a:pPr>
            <a:endParaRPr lang="en-US" dirty="0" smtClean="0"/>
          </a:p>
          <a:p>
            <a:pPr lvl="0"/>
            <a:r>
              <a:rPr lang="en-US" b="1" i="1" dirty="0" smtClean="0">
                <a:solidFill>
                  <a:srgbClr val="FF0000"/>
                </a:solidFill>
              </a:rPr>
              <a:t>Intuition and personal experience</a:t>
            </a:r>
            <a:r>
              <a:rPr lang="en-US" dirty="0" smtClean="0">
                <a:solidFill>
                  <a:srgbClr val="FF0000"/>
                </a:solidFill>
              </a:rPr>
              <a:t>:  </a:t>
            </a:r>
            <a:r>
              <a:rPr lang="en-US" dirty="0" smtClean="0"/>
              <a:t>In certain cases intuition or gut feelings help formulate hypotheses. But in many cases experience of the researcher in a particular filed over years guides to appropriate and meaningful hypotheses.</a:t>
            </a:r>
          </a:p>
          <a:p>
            <a:pPr lvl="0">
              <a:buNone/>
            </a:pPr>
            <a:endParaRPr lang="en-US" dirty="0" smtClean="0"/>
          </a:p>
          <a:p>
            <a:pPr lvl="0"/>
            <a:r>
              <a:rPr lang="en-US" i="1" dirty="0" smtClean="0">
                <a:solidFill>
                  <a:srgbClr val="FF0000"/>
                </a:solidFill>
              </a:rPr>
              <a:t>Analogies (Comparison):</a:t>
            </a:r>
            <a:r>
              <a:rPr lang="en-US" dirty="0" smtClean="0">
                <a:solidFill>
                  <a:srgbClr val="FF0000"/>
                </a:solidFill>
              </a:rPr>
              <a:t> </a:t>
            </a:r>
            <a:r>
              <a:rPr lang="en-US" dirty="0" smtClean="0"/>
              <a:t>Hypotheses can be formed based on the examples in other areas/disciplines.</a:t>
            </a:r>
          </a:p>
          <a:p>
            <a:pPr lvl="0"/>
            <a:r>
              <a:rPr lang="en-US" i="1" dirty="0" smtClean="0">
                <a:solidFill>
                  <a:srgbClr val="FF0000"/>
                </a:solidFill>
              </a:rPr>
              <a:t>Review of literature</a:t>
            </a:r>
            <a:r>
              <a:rPr lang="en-US" dirty="0" smtClean="0"/>
              <a:t>: The habit of going through periodicals, abstracts, reviews etc will help locating hypotheses. As in the case of defining problem, the role played by review of literature in forming hypotheses is significant. </a:t>
            </a:r>
          </a:p>
          <a:p>
            <a:pPr lvl="0">
              <a:buNone/>
            </a:pPr>
            <a:endParaRPr lang="en-US" dirty="0" smtClean="0"/>
          </a:p>
          <a:p>
            <a:pPr lvl="0"/>
            <a:r>
              <a:rPr lang="en-US" i="1" dirty="0" smtClean="0">
                <a:solidFill>
                  <a:srgbClr val="FF0000"/>
                </a:solidFill>
              </a:rPr>
              <a:t>General culture</a:t>
            </a:r>
            <a:r>
              <a:rPr lang="en-US" dirty="0" smtClean="0"/>
              <a:t>: The kaleidoscopic cultures seen in different strata of the society and the well-ingrained organizational cultures in various </a:t>
            </a:r>
            <a:r>
              <a:rPr lang="en-US" dirty="0" err="1" smtClean="0"/>
              <a:t>corporates</a:t>
            </a:r>
            <a:r>
              <a:rPr lang="en-US" dirty="0" smtClean="0"/>
              <a:t> throw light in locating hypotheses.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linds(horizontal)">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blinds(horizontal)">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FORMULATION NULL HYPOTHESIS(HO) AND ALTERNATIVE HYPOTHESIS (HA).</a:t>
            </a:r>
            <a:endParaRPr lang="en-US" dirty="0"/>
          </a:p>
        </p:txBody>
      </p:sp>
      <p:sp>
        <p:nvSpPr>
          <p:cNvPr id="3" name="Content Placeholder 2"/>
          <p:cNvSpPr>
            <a:spLocks noGrp="1"/>
          </p:cNvSpPr>
          <p:nvPr>
            <p:ph sz="quarter" idx="1"/>
          </p:nvPr>
        </p:nvSpPr>
        <p:spPr/>
        <p:txBody>
          <a:bodyPr/>
          <a:lstStyle/>
          <a:p>
            <a:r>
              <a:rPr lang="en-US" dirty="0" smtClean="0"/>
              <a:t>Based on the problem identified, null hypothesis and appropriate alternative hypothesis (non-directional or directional) are formulated.</a:t>
            </a:r>
          </a:p>
          <a:p>
            <a:pPr>
              <a:buNone/>
            </a:pPr>
            <a:endParaRPr lang="en-US" dirty="0" smtClean="0"/>
          </a:p>
          <a:p>
            <a:r>
              <a:rPr lang="en-US" dirty="0" smtClean="0"/>
              <a:t>The N.H. and A.H. are formed before the sample is drawn. Null hypothesis is the one the researcher wishes to disprove and the A.H. is usually the one which the researcher wishes to prove.</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normAutofit/>
          </a:bodyPr>
          <a:lstStyle/>
          <a:p>
            <a:pPr lvl="1"/>
            <a:r>
              <a:rPr lang="en-US" sz="2800" b="1" dirty="0"/>
              <a:t>Steps in </a:t>
            </a:r>
            <a:r>
              <a:rPr lang="en-US" sz="2800" b="1" dirty="0" smtClean="0"/>
              <a:t>hypothesis-testing               </a:t>
            </a:r>
            <a:r>
              <a:rPr lang="en-US" sz="1300" b="1" dirty="0" smtClean="0"/>
              <a:t>(6 steps)</a:t>
            </a:r>
            <a:endParaRPr lang="en-US" sz="1300" dirty="0"/>
          </a:p>
        </p:txBody>
      </p:sp>
      <p:sp>
        <p:nvSpPr>
          <p:cNvPr id="3" name="Content Placeholder 2"/>
          <p:cNvSpPr>
            <a:spLocks noGrp="1"/>
          </p:cNvSpPr>
          <p:nvPr>
            <p:ph sz="quarter" idx="1"/>
          </p:nvPr>
        </p:nvSpPr>
        <p:spPr/>
        <p:txBody>
          <a:bodyPr>
            <a:normAutofit lnSpcReduction="10000"/>
          </a:bodyPr>
          <a:lstStyle/>
          <a:p>
            <a:r>
              <a:rPr lang="en-US" i="1" dirty="0" smtClean="0"/>
              <a:t>Step 1</a:t>
            </a:r>
            <a:r>
              <a:rPr lang="en-US" dirty="0" smtClean="0"/>
              <a:t>: State the null as well as the alternative hypotheses. Though the researcher is usually interested in testing hypotheses of change or difference, the N.H. is always used for statistical purpose.</a:t>
            </a:r>
          </a:p>
          <a:p>
            <a:r>
              <a:rPr lang="en-US" i="1" dirty="0" smtClean="0"/>
              <a:t>Step2</a:t>
            </a:r>
            <a:r>
              <a:rPr lang="en-US" dirty="0" smtClean="0"/>
              <a:t>: Choose the statistical test: An appropriate statistical test [ Z, t, F, Chi-square, ANOVA or any nonparametric test] is selected depending the problem.</a:t>
            </a:r>
          </a:p>
          <a:p>
            <a:r>
              <a:rPr lang="en-US" i="1" dirty="0" smtClean="0"/>
              <a:t>Step 3</a:t>
            </a:r>
            <a:r>
              <a:rPr lang="en-US" dirty="0" smtClean="0"/>
              <a:t>: Select the desired level of significance: The exact level to choose is largely determined by how much risk one is prepared to take 0.10 [10%], 0.05 [5%], 0.025 [2.5%] or 0.01[1%]. The most common level is 0.05[5%]</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US" i="1" dirty="0" smtClean="0"/>
              <a:t>Step 4</a:t>
            </a:r>
            <a:r>
              <a:rPr lang="en-US" dirty="0" smtClean="0"/>
              <a:t>: Compute the calculated value. Use the formula for the appropriate test of significance to obtain the calculated value. </a:t>
            </a:r>
          </a:p>
          <a:p>
            <a:r>
              <a:rPr lang="en-US" i="1" dirty="0" smtClean="0"/>
              <a:t>Step 5</a:t>
            </a:r>
            <a:r>
              <a:rPr lang="en-US" dirty="0" smtClean="0"/>
              <a:t>: Obtain the critical test value: Look up the critical value in the appropriate table for the particular test. The critical value is the criterion that defines the region of rejection from the region of acceptance of the N.H.</a:t>
            </a:r>
          </a:p>
          <a:p>
            <a:r>
              <a:rPr lang="en-US" i="1" dirty="0" smtClean="0"/>
              <a:t>Step 6</a:t>
            </a:r>
            <a:r>
              <a:rPr lang="en-US" dirty="0" smtClean="0"/>
              <a:t>: Make the decision: If the calculated value is larger than the critical value (table value) reject the N.H. and accept the A.H. If the calculated value is smaller than the critical value accept the N.H. and reject the A.H. (There are exceptions such as in the cases of </a:t>
            </a:r>
            <a:r>
              <a:rPr lang="en-US" dirty="0" err="1" smtClean="0"/>
              <a:t>Wilcoxon</a:t>
            </a:r>
            <a:r>
              <a:rPr lang="en-US" dirty="0" smtClean="0"/>
              <a:t> and Mann-Whitney U test where N.H. is rejected if calculated value is equal to a less than critical value.)</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Steps in tests of significance </a:t>
            </a:r>
            <a:r>
              <a:rPr lang="en-US" b="1" dirty="0" smtClean="0"/>
              <a:t>     </a:t>
            </a:r>
            <a:r>
              <a:rPr lang="en-US" sz="1200" b="1" dirty="0" smtClean="0"/>
              <a:t>(8 steps)</a:t>
            </a:r>
            <a:endParaRPr lang="en-US" sz="1200" dirty="0"/>
          </a:p>
        </p:txBody>
      </p:sp>
      <p:sp>
        <p:nvSpPr>
          <p:cNvPr id="3" name="Content Placeholder 2"/>
          <p:cNvSpPr>
            <a:spLocks noGrp="1"/>
          </p:cNvSpPr>
          <p:nvPr>
            <p:ph sz="quarter" idx="1"/>
          </p:nvPr>
        </p:nvSpPr>
        <p:spPr/>
        <p:txBody>
          <a:bodyPr>
            <a:normAutofit lnSpcReduction="10000"/>
          </a:bodyPr>
          <a:lstStyle/>
          <a:p>
            <a:r>
              <a:rPr lang="en-US" i="1" dirty="0" smtClean="0"/>
              <a:t>Step 1:</a:t>
            </a:r>
            <a:r>
              <a:rPr lang="en-US" dirty="0" smtClean="0"/>
              <a:t> Formulate  the null hypothesis(Ho), such as “there is no difference” or “no effect” or  “no association / correlation”.</a:t>
            </a:r>
          </a:p>
          <a:p>
            <a:r>
              <a:rPr lang="en-US" i="1" dirty="0" smtClean="0"/>
              <a:t>Step 2 :</a:t>
            </a:r>
            <a:r>
              <a:rPr lang="en-US" dirty="0" smtClean="0"/>
              <a:t> Formulate the alternative hypothesis (Ha)  such as “there is difference” (or, one is greater or less than the other), “there is effect” or “there is association / correlation” </a:t>
            </a:r>
          </a:p>
          <a:p>
            <a:r>
              <a:rPr lang="en-US" i="1" dirty="0" smtClean="0"/>
              <a:t>Step 3:</a:t>
            </a:r>
            <a:r>
              <a:rPr lang="en-US" dirty="0" smtClean="0"/>
              <a:t> Write down all the given data using appropriate symbols </a:t>
            </a:r>
          </a:p>
          <a:p>
            <a:r>
              <a:rPr lang="en-US" i="1" dirty="0" smtClean="0"/>
              <a:t>Step 4:</a:t>
            </a:r>
            <a:r>
              <a:rPr lang="en-US" dirty="0" smtClean="0"/>
              <a:t> Based on the given data, select the appropriate test criterion. </a:t>
            </a:r>
          </a:p>
          <a:p>
            <a:r>
              <a:rPr lang="en-US" i="1" dirty="0" smtClean="0"/>
              <a:t>Step 5:</a:t>
            </a:r>
            <a:r>
              <a:rPr lang="en-US" dirty="0" smtClean="0"/>
              <a:t> Calculate the test value using the appropriate formula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i="1" dirty="0" smtClean="0"/>
              <a:t>Step 6:</a:t>
            </a:r>
            <a:r>
              <a:rPr lang="en-US" dirty="0" smtClean="0"/>
              <a:t> Find out the table value of the appropriate test at the desired level of significance [1%, 5% or 10% level of significance] and for relevant degrees of freedom wherever applicable </a:t>
            </a:r>
          </a:p>
          <a:p>
            <a:r>
              <a:rPr lang="en-US" i="1" dirty="0" smtClean="0"/>
              <a:t>Step7:</a:t>
            </a:r>
            <a:r>
              <a:rPr lang="en-US" dirty="0" smtClean="0"/>
              <a:t> Interpretation : Compare the calculated value with the table value. If the calculated value is less then the table value accept the null hypothesis and reject the alternative hypothesis; if the calculated value is greater than the table value reject the null hypothesis and accept the alternative hypothesis. </a:t>
            </a:r>
          </a:p>
          <a:p>
            <a:r>
              <a:rPr lang="en-US" i="1" dirty="0" smtClean="0"/>
              <a:t>Step 8:</a:t>
            </a:r>
            <a:r>
              <a:rPr lang="en-US" dirty="0" smtClean="0"/>
              <a:t> Based on the interpretation draw appropriate inference relevant to the problem.</a:t>
            </a:r>
          </a:p>
          <a:p>
            <a:pPr>
              <a:buNone/>
            </a:pP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80</TotalTime>
  <Words>880</Words>
  <Application>Microsoft Office PowerPoint</Application>
  <PresentationFormat>On-screen Show (4:3)</PresentationFormat>
  <Paragraphs>52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UNIT 3</vt:lpstr>
      <vt:lpstr>     FORMULATION AND TESTING OF HYPOTHESES</vt:lpstr>
      <vt:lpstr>What is hypothesis?</vt:lpstr>
      <vt:lpstr>Sources of hypotheses</vt:lpstr>
      <vt:lpstr>FORMULATION NULL HYPOTHESIS(HO) AND ALTERNATIVE HYPOTHESIS (HA).</vt:lpstr>
      <vt:lpstr>Steps in hypothesis-testing               (6 steps)</vt:lpstr>
      <vt:lpstr>Slide 7</vt:lpstr>
      <vt:lpstr>Steps in tests of significance      (8 steps)</vt:lpstr>
      <vt:lpstr>Slide 9</vt:lpstr>
      <vt:lpstr>Two-tailed or one-tailed tests</vt:lpstr>
      <vt:lpstr>Parametric vs Non- parametric tests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dc:title>
  <dc:creator>PRABHU</dc:creator>
  <cp:lastModifiedBy>PRABHU</cp:lastModifiedBy>
  <cp:revision>10</cp:revision>
  <dcterms:created xsi:type="dcterms:W3CDTF">2006-08-16T00:00:00Z</dcterms:created>
  <dcterms:modified xsi:type="dcterms:W3CDTF">2016-08-29T04:53:39Z</dcterms:modified>
</cp:coreProperties>
</file>